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2" d="100"/>
          <a:sy n="42" d="100"/>
        </p:scale>
        <p:origin x="25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344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318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1442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948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9391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1247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4750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9539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175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271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158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3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0C14E-DD09-4DD3-9D10-AA25BC7E6E5B}" type="datetimeFigureOut">
              <a:rPr lang="hu-HU" smtClean="0"/>
              <a:t>2026. 01. 22.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2BF0A-F348-4C0B-A068-0FB0C409E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6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CBEA3290-D535-6218-8A06-D49E3831B2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261" y="1648919"/>
            <a:ext cx="5829300" cy="2042688"/>
          </a:xfrm>
        </p:spPr>
        <p:txBody>
          <a:bodyPr>
            <a:normAutofit fontScale="90000"/>
          </a:bodyPr>
          <a:lstStyle/>
          <a:p>
            <a:r>
              <a:rPr lang="hu-HU" dirty="0">
                <a:latin typeface="Bauhaus 93" panose="04030905020B02020C02" pitchFamily="82" charset="0"/>
              </a:rPr>
              <a:t>Mese rólam</a:t>
            </a:r>
            <a:br>
              <a:rPr lang="hu-HU" dirty="0">
                <a:latin typeface="Bauhaus 93" panose="04030905020B02020C02" pitchFamily="82" charset="0"/>
              </a:rPr>
            </a:br>
            <a:r>
              <a:rPr lang="hu-HU" dirty="0">
                <a:latin typeface="Bauhaus 93" panose="04030905020B02020C02" pitchFamily="82" charset="0"/>
              </a:rPr>
              <a:t>Darai Katalin</a:t>
            </a:r>
            <a:br>
              <a:rPr lang="hu-HU" dirty="0">
                <a:latin typeface="Bauhaus 93" panose="04030905020B02020C02" pitchFamily="82" charset="0"/>
              </a:rPr>
            </a:br>
            <a:br>
              <a:rPr lang="hu-HU" dirty="0">
                <a:latin typeface="Bauhaus 93" panose="04030905020B02020C02" pitchFamily="82" charset="0"/>
              </a:rPr>
            </a:br>
            <a:r>
              <a:rPr lang="hu-HU" b="1" dirty="0">
                <a:latin typeface="Castellar" panose="020A0402060406010301" pitchFamily="18" charset="0"/>
              </a:rPr>
              <a:t>NYÜZI MANÓ</a:t>
            </a:r>
          </a:p>
        </p:txBody>
      </p:sp>
      <p:sp>
        <p:nvSpPr>
          <p:cNvPr id="5" name="Alcím 4">
            <a:extLst>
              <a:ext uri="{FF2B5EF4-FFF2-40B4-BE49-F238E27FC236}">
                <a16:creationId xmlns:a16="http://schemas.microsoft.com/office/drawing/2014/main" id="{EFE80C96-283B-B797-3D3A-C8A2D4A60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841823"/>
            <a:ext cx="5086350" cy="5701258"/>
          </a:xfrm>
        </p:spPr>
        <p:txBody>
          <a:bodyPr>
            <a:noAutofit/>
          </a:bodyPr>
          <a:lstStyle/>
          <a:p>
            <a:r>
              <a:rPr lang="hu-HU" sz="4400" dirty="0"/>
              <a:t>Ez a könyv ………………………….</a:t>
            </a:r>
          </a:p>
          <a:p>
            <a:r>
              <a:rPr lang="hu-HU" sz="4400" dirty="0"/>
              <a:t>tulajdona.</a:t>
            </a:r>
          </a:p>
          <a:p>
            <a:r>
              <a:rPr lang="hu-HU" sz="4400" dirty="0"/>
              <a:t>címe:………………………………………………..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205701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7CF7FCA3-213E-BAE6-F215-5B9A8D9EA678}"/>
              </a:ext>
            </a:extLst>
          </p:cNvPr>
          <p:cNvSpPr txBox="1"/>
          <p:nvPr/>
        </p:nvSpPr>
        <p:spPr>
          <a:xfrm>
            <a:off x="719528" y="1004343"/>
            <a:ext cx="5716873" cy="9739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2000" dirty="0"/>
              <a:t>…………………………….. manója  nem olyan közönséges manó, mint a többi. 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Tud lángot fújni, tud varázsolni, vicces verseket írni. 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Amikor …………………………. egészen kicsi volt Nyüzi manó vele aludt az ágyban a plüss játékok között. Azóta itt lakik vele.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………………………….lakása  a ……………………………sz ám alatt. Most, hogy játszhatnának, hirtelen beteg lett Nyüzi. 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Mivel színváltó, betegség idején lila lesz a színe. 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Ma, amíg ………………………… nem volt otthon, a manócska nagyon unatkozott.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Először labdázott.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Aztán manó gyakorlatokat tanult.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A kezén pörgött. Eltűnt, elaltatta a kutyát és sapkát varázsolt a plüss állatok fejére.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Gondolta megtanul lángot fújni. A függöny azonban majdnem meggyulladt. Abbahagyta.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Eszébe jutott, hogy a lakásban nem szabad tüzet fújnia.</a:t>
            </a:r>
          </a:p>
          <a:p>
            <a:pPr>
              <a:lnSpc>
                <a:spcPct val="150000"/>
              </a:lnSpc>
            </a:pPr>
            <a:r>
              <a:rPr lang="hu-HU" sz="2000" dirty="0"/>
              <a:t>Igen ám, de szörnyen unatkozott.</a:t>
            </a:r>
          </a:p>
        </p:txBody>
      </p:sp>
    </p:spTree>
    <p:extLst>
      <p:ext uri="{BB962C8B-B14F-4D97-AF65-F5344CB8AC3E}">
        <p14:creationId xmlns:p14="http://schemas.microsoft.com/office/powerpoint/2010/main" val="3798980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6C88335-B958-CF35-C44A-0350A904F687}"/>
              </a:ext>
            </a:extLst>
          </p:cNvPr>
          <p:cNvSpPr txBox="1"/>
          <p:nvPr/>
        </p:nvSpPr>
        <p:spPr>
          <a:xfrm>
            <a:off x="880672" y="884419"/>
            <a:ext cx="5096656" cy="1086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Kapta magát.</a:t>
            </a:r>
          </a:p>
          <a:p>
            <a:r>
              <a:rPr lang="hu-HU" sz="2000" dirty="0"/>
              <a:t>Kirepült az ablakon. Szállt, szállt, amíg egy hegy lábához nem ért.</a:t>
            </a:r>
          </a:p>
          <a:p>
            <a:r>
              <a:rPr lang="hu-HU" sz="2000" dirty="0"/>
              <a:t>Meglátta a kastélyt. </a:t>
            </a:r>
          </a:p>
          <a:p>
            <a:r>
              <a:rPr lang="hu-HU" sz="2000" dirty="0"/>
              <a:t>A kastély ablakában meglátta a királylányt.</a:t>
            </a:r>
          </a:p>
          <a:p>
            <a:r>
              <a:rPr lang="hu-HU" sz="2000" dirty="0"/>
              <a:t>Gondolta, elviszi ………………..lakásába játszani.</a:t>
            </a:r>
          </a:p>
          <a:p>
            <a:endParaRPr lang="hu-HU" sz="2000" dirty="0"/>
          </a:p>
          <a:p>
            <a:r>
              <a:rPr lang="hu-HU" sz="2000" dirty="0"/>
              <a:t>Felkapta a hátára és már vitte is.</a:t>
            </a:r>
          </a:p>
          <a:p>
            <a:r>
              <a:rPr lang="hu-HU" sz="2000" dirty="0"/>
              <a:t>A királylány nagyon megijedt. </a:t>
            </a:r>
          </a:p>
          <a:p>
            <a:pPr marL="342900" indent="-342900">
              <a:buFontTx/>
              <a:buChar char="-"/>
            </a:pPr>
            <a:r>
              <a:rPr lang="hu-HU" sz="2000" dirty="0"/>
              <a:t>Nyüzi vagyok! Elviszlek játszani. Legyél a barátom! Mert ………………………..  elment egy barátjához és nagyon de nagyon unatkozom.</a:t>
            </a:r>
          </a:p>
          <a:p>
            <a:pPr marL="342900" indent="-342900">
              <a:buFontTx/>
              <a:buChar char="-"/>
            </a:pPr>
            <a:endParaRPr lang="hu-HU" sz="2000" dirty="0"/>
          </a:p>
          <a:p>
            <a:r>
              <a:rPr lang="hu-HU" sz="2000" dirty="0"/>
              <a:t>De hová is vigyem? – kérdezte magától Nyüzi. </a:t>
            </a:r>
          </a:p>
          <a:p>
            <a:r>
              <a:rPr lang="hu-HU" sz="2000" dirty="0"/>
              <a:t>Meglátott egy barlangot!</a:t>
            </a:r>
          </a:p>
          <a:p>
            <a:pPr marL="342900" indent="-342900">
              <a:buFontTx/>
              <a:buChar char="-"/>
            </a:pPr>
            <a:r>
              <a:rPr lang="hu-HU" sz="2000" dirty="0"/>
              <a:t>Aham! Itt jó lesz. </a:t>
            </a:r>
          </a:p>
          <a:p>
            <a:pPr marL="342900" indent="-342900">
              <a:buFontTx/>
              <a:buChar char="-"/>
            </a:pPr>
            <a:endParaRPr lang="hu-HU" sz="2000" dirty="0"/>
          </a:p>
          <a:p>
            <a:r>
              <a:rPr lang="hu-HU" sz="2000" dirty="0"/>
              <a:t>Közben ………………. hazaért. Amikor a szokott füttyjelre nem jött elő Nyüzi, megnézte az összes búvóhelyen. Kereste, de nem találta.</a:t>
            </a:r>
          </a:p>
          <a:p>
            <a:endParaRPr lang="hu-HU" sz="2000" dirty="0"/>
          </a:p>
          <a:p>
            <a:r>
              <a:rPr lang="hu-HU" sz="2000" dirty="0"/>
              <a:t>Éjfél körül kopogtak ……………….. ablakán. </a:t>
            </a:r>
          </a:p>
          <a:p>
            <a:endParaRPr lang="hu-HU" sz="2000" dirty="0"/>
          </a:p>
          <a:p>
            <a:r>
              <a:rPr lang="hu-HU" sz="2000" dirty="0"/>
              <a:t>Nyüzi volt az. – A párnámért jöttem. Nem tudok a barlangban aludni. Te meg elhagytál. Elmentél másik barátot keresni. Én is raboltam egy királylányt.</a:t>
            </a:r>
          </a:p>
          <a:p>
            <a:endParaRPr lang="hu-HU" sz="2000" dirty="0"/>
          </a:p>
          <a:p>
            <a:pPr marL="342900" indent="-342900">
              <a:buFontTx/>
              <a:buChar char="-"/>
            </a:pPr>
            <a:r>
              <a:rPr lang="hu-HU" sz="2000" dirty="0"/>
              <a:t>Mit beszélsz? – pislogott ……………………………….</a:t>
            </a:r>
          </a:p>
          <a:p>
            <a:pPr marL="342900" indent="-342900">
              <a:buFontTx/>
              <a:buChar char="-"/>
            </a:pPr>
            <a:r>
              <a:rPr lang="hu-HU" sz="2000" dirty="0"/>
              <a:t>Kérlek vigyél magaddal! Felpattant Nyüzi hátára.</a:t>
            </a:r>
          </a:p>
          <a:p>
            <a:pPr marL="342900" indent="-342900">
              <a:buFontTx/>
              <a:buChar char="-"/>
            </a:pPr>
            <a:endParaRPr lang="hu-HU" sz="2000" dirty="0"/>
          </a:p>
          <a:p>
            <a:pPr marL="342900" indent="-342900">
              <a:buFontTx/>
              <a:buChar char="-"/>
            </a:pP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592021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D2248511-31AB-7127-D2C4-A4A22E597966}"/>
              </a:ext>
            </a:extLst>
          </p:cNvPr>
          <p:cNvSpPr txBox="1"/>
          <p:nvPr/>
        </p:nvSpPr>
        <p:spPr>
          <a:xfrm>
            <a:off x="1049311" y="1124262"/>
            <a:ext cx="5066676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De nicsak!</a:t>
            </a:r>
          </a:p>
          <a:p>
            <a:endParaRPr lang="hu-HU" dirty="0"/>
          </a:p>
          <a:p>
            <a:r>
              <a:rPr lang="hu-HU" dirty="0"/>
              <a:t>Egy lovas épp a barlang felé tartott.</a:t>
            </a:r>
          </a:p>
          <a:p>
            <a:r>
              <a:rPr lang="hu-HU" dirty="0"/>
              <a:t>A királyfi kezében kard volt.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Nyüzi! – Megmentem a királylányt. Védd magad! – kiáltotta.</a:t>
            </a:r>
          </a:p>
          <a:p>
            <a:r>
              <a:rPr lang="hu-HU" dirty="0"/>
              <a:t>Ennek fele sem tréfa. Gondolta Nyüzi.</a:t>
            </a:r>
          </a:p>
          <a:p>
            <a:endParaRPr lang="hu-HU" dirty="0"/>
          </a:p>
          <a:p>
            <a:r>
              <a:rPr lang="hu-HU" dirty="0"/>
              <a:t>Kihúzta a hüvelyből a kardot. Fejbeverte a nagy sárkányölö kardjával Nyüzit.</a:t>
            </a:r>
          </a:p>
          <a:p>
            <a:endParaRPr lang="hu-HU" dirty="0"/>
          </a:p>
          <a:p>
            <a:r>
              <a:rPr lang="hu-HU" dirty="0"/>
              <a:t>Nyüzi elesett.</a:t>
            </a:r>
          </a:p>
          <a:p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Jaj! Orvost! – rohant ki a barlangból a királylány.</a:t>
            </a:r>
          </a:p>
          <a:p>
            <a:pPr marL="285750" indent="-285750">
              <a:buFontTx/>
              <a:buChar char="-"/>
            </a:pPr>
            <a:r>
              <a:rPr lang="hu-HU" dirty="0"/>
              <a:t>…………………….. Kétségbeesetten sírni kezdett. </a:t>
            </a:r>
          </a:p>
          <a:p>
            <a:pPr marL="285750" indent="-285750">
              <a:buFontTx/>
              <a:buChar char="-"/>
            </a:pPr>
            <a:r>
              <a:rPr lang="hu-HU" dirty="0"/>
              <a:t>- Miért bántod? Ő Nyüzi, a barátom! – szólt a királyfihoz.</a:t>
            </a:r>
          </a:p>
          <a:p>
            <a:pPr marL="285750" indent="-285750">
              <a:buFontTx/>
              <a:buChar char="-"/>
            </a:pPr>
            <a:r>
              <a:rPr lang="hu-HU" dirty="0"/>
              <a:t>- Ne öljem meg? – kérdezte a királyfi.</a:t>
            </a:r>
          </a:p>
          <a:p>
            <a:pPr marL="285750" indent="-285750">
              <a:buFontTx/>
              <a:buChar char="-"/>
            </a:pPr>
            <a:r>
              <a:rPr lang="hu-HU" dirty="0"/>
              <a:t>- Dehogy ölöd meg! Te ostoba! Add ide a kardodat! – kiáltotta mérgesen a királylány.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r>
              <a:rPr lang="hu-HU" dirty="0"/>
              <a:t>Orvost hívok, jó? – kérdezte bánatosan a királyfi.</a:t>
            </a:r>
          </a:p>
          <a:p>
            <a:pPr marL="285750" indent="-285750">
              <a:buFontTx/>
              <a:buChar char="-"/>
            </a:pPr>
            <a:r>
              <a:rPr lang="hu-HU" dirty="0"/>
              <a:t>Az orvos bevitte a kórházba. </a:t>
            </a:r>
          </a:p>
          <a:p>
            <a:pPr marL="285750" indent="-285750">
              <a:buFontTx/>
              <a:buChar char="-"/>
            </a:pPr>
            <a:r>
              <a:rPr lang="hu-HU" dirty="0"/>
              <a:t>- Neve? Életkora? Lakhelye?- kérdezte a nővér. </a:t>
            </a:r>
          </a:p>
          <a:p>
            <a:pPr marL="285750" indent="-285750">
              <a:buFontTx/>
              <a:buChar char="-"/>
            </a:pPr>
            <a:r>
              <a:rPr lang="hu-HU" dirty="0"/>
              <a:t>120 éves vagyok és ……………………… nél lakom.</a:t>
            </a:r>
          </a:p>
          <a:p>
            <a:pPr marL="285750" indent="-285750">
              <a:buFontTx/>
              <a:buChar char="-"/>
            </a:pPr>
            <a:r>
              <a:rPr lang="hu-HU" dirty="0"/>
              <a:t>A nővér nagyon csodálkozott. Egy nagy kórteremben kapott ágyat. A beteg gyerekekkel mesemondó versenyt rendezett Nyüzi. Mindenki megszerette.</a:t>
            </a:r>
          </a:p>
          <a:p>
            <a:pPr marL="285750" indent="-285750">
              <a:buFontTx/>
              <a:buChar char="-"/>
            </a:pPr>
            <a:r>
              <a:rPr lang="hu-HU" dirty="0"/>
              <a:t>………………. Kérésére megfogadta, hogy nem szökik el soha királylányt rabolni. Ha néha unatkozna, inkább visszajön a kórházba a gyerekeknek mesélni és játszani.</a:t>
            </a:r>
          </a:p>
          <a:p>
            <a:pPr marL="285750" indent="-285750">
              <a:buFontTx/>
              <a:buChar char="-"/>
            </a:pPr>
            <a:endParaRPr lang="hu-HU" dirty="0"/>
          </a:p>
          <a:p>
            <a:pPr marL="285750" indent="-285750">
              <a:buFontTx/>
              <a:buChar char="-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87219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29</TotalTime>
  <Words>520</Words>
  <Application>Microsoft Office PowerPoint</Application>
  <PresentationFormat>Szélesvásznú</PresentationFormat>
  <Paragraphs>62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10" baseType="lpstr">
      <vt:lpstr>Arial</vt:lpstr>
      <vt:lpstr>Bauhaus 93</vt:lpstr>
      <vt:lpstr>Calibri</vt:lpstr>
      <vt:lpstr>Calibri Light</vt:lpstr>
      <vt:lpstr>Castellar</vt:lpstr>
      <vt:lpstr>Office-téma</vt:lpstr>
      <vt:lpstr>Mese rólam Darai Katalin  NYÜZI MANÓ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Mese rólam Darai Katalin  NYÜZI MANÓ</dc:title>
  <dc:creator>Katalin</dc:creator>
  <cp:lastModifiedBy>Katalin</cp:lastModifiedBy>
  <cp:revision>6</cp:revision>
  <dcterms:created xsi:type="dcterms:W3CDTF">2025-10-28T08:14:34Z</dcterms:created>
  <dcterms:modified xsi:type="dcterms:W3CDTF">2026-01-22T18:51:55Z</dcterms:modified>
</cp:coreProperties>
</file>